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827" r:id="rId3"/>
    <p:sldMasterId id="2147484381" r:id="rId4"/>
    <p:sldMasterId id="2147484384" r:id="rId5"/>
    <p:sldMasterId id="2147484387" r:id="rId6"/>
    <p:sldMasterId id="2147484402" r:id="rId7"/>
    <p:sldMasterId id="2147484414" r:id="rId8"/>
    <p:sldMasterId id="2147484426" r:id="rId9"/>
    <p:sldMasterId id="2147484440" r:id="rId10"/>
    <p:sldMasterId id="2147484452" r:id="rId11"/>
    <p:sldMasterId id="2147484464" r:id="rId12"/>
  </p:sldMasterIdLst>
  <p:notesMasterIdLst>
    <p:notesMasterId r:id="rId75"/>
  </p:notesMasterIdLst>
  <p:sldIdLst>
    <p:sldId id="4727" r:id="rId13"/>
    <p:sldId id="532" r:id="rId14"/>
    <p:sldId id="419" r:id="rId15"/>
    <p:sldId id="535" r:id="rId16"/>
    <p:sldId id="534" r:id="rId17"/>
    <p:sldId id="536" r:id="rId18"/>
    <p:sldId id="537" r:id="rId19"/>
    <p:sldId id="538" r:id="rId20"/>
    <p:sldId id="539" r:id="rId21"/>
    <p:sldId id="4758" r:id="rId22"/>
    <p:sldId id="4731" r:id="rId23"/>
    <p:sldId id="4730" r:id="rId24"/>
    <p:sldId id="606" r:id="rId25"/>
    <p:sldId id="4732" r:id="rId26"/>
    <p:sldId id="622" r:id="rId27"/>
    <p:sldId id="610" r:id="rId28"/>
    <p:sldId id="620" r:id="rId29"/>
    <p:sldId id="621" r:id="rId30"/>
    <p:sldId id="542" r:id="rId31"/>
    <p:sldId id="489" r:id="rId32"/>
    <p:sldId id="623" r:id="rId33"/>
    <p:sldId id="628" r:id="rId34"/>
    <p:sldId id="629" r:id="rId35"/>
    <p:sldId id="691" r:id="rId36"/>
    <p:sldId id="714" r:id="rId37"/>
    <p:sldId id="4741" r:id="rId38"/>
    <p:sldId id="616" r:id="rId39"/>
    <p:sldId id="4742" r:id="rId40"/>
    <p:sldId id="4743" r:id="rId41"/>
    <p:sldId id="4744" r:id="rId42"/>
    <p:sldId id="607" r:id="rId43"/>
    <p:sldId id="646" r:id="rId44"/>
    <p:sldId id="4745" r:id="rId45"/>
    <p:sldId id="648" r:id="rId46"/>
    <p:sldId id="649" r:id="rId47"/>
    <p:sldId id="650" r:id="rId48"/>
    <p:sldId id="651" r:id="rId49"/>
    <p:sldId id="652" r:id="rId50"/>
    <p:sldId id="653" r:id="rId51"/>
    <p:sldId id="654" r:id="rId52"/>
    <p:sldId id="4746" r:id="rId53"/>
    <p:sldId id="4747" r:id="rId54"/>
    <p:sldId id="747" r:id="rId55"/>
    <p:sldId id="750" r:id="rId56"/>
    <p:sldId id="751" r:id="rId57"/>
    <p:sldId id="656" r:id="rId58"/>
    <p:sldId id="668" r:id="rId59"/>
    <p:sldId id="4739" r:id="rId60"/>
    <p:sldId id="823" r:id="rId61"/>
    <p:sldId id="693" r:id="rId62"/>
    <p:sldId id="4748" r:id="rId63"/>
    <p:sldId id="658" r:id="rId64"/>
    <p:sldId id="4749" r:id="rId65"/>
    <p:sldId id="4756" r:id="rId66"/>
    <p:sldId id="4757" r:id="rId67"/>
    <p:sldId id="589" r:id="rId68"/>
    <p:sldId id="4750" r:id="rId69"/>
    <p:sldId id="4150" r:id="rId70"/>
    <p:sldId id="727" r:id="rId71"/>
    <p:sldId id="600" r:id="rId72"/>
    <p:sldId id="4753" r:id="rId73"/>
    <p:sldId id="4752"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07" autoAdjust="0"/>
    <p:restoredTop sz="73352" autoAdjust="0"/>
  </p:normalViewPr>
  <p:slideViewPr>
    <p:cSldViewPr snapToGrid="0" snapToObjects="1">
      <p:cViewPr varScale="1">
        <p:scale>
          <a:sx n="112" d="100"/>
          <a:sy n="112" d="100"/>
        </p:scale>
        <p:origin x="536" y="176"/>
      </p:cViewPr>
      <p:guideLst>
        <p:guide orient="horz" pos="2160"/>
        <p:guide pos="2880"/>
      </p:guideLst>
    </p:cSldViewPr>
  </p:slideViewPr>
  <p:outlineViewPr>
    <p:cViewPr>
      <p:scale>
        <a:sx n="33" d="100"/>
        <a:sy n="33" d="100"/>
      </p:scale>
      <p:origin x="0" y="0"/>
    </p:cViewPr>
  </p:outlineViewPr>
  <p:notesTextViewPr>
    <p:cViewPr>
      <p:scale>
        <a:sx n="215" d="100"/>
        <a:sy n="215"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Coele_Syria" TargetMode="External"/><Relationship Id="rId13" Type="http://schemas.openxmlformats.org/officeDocument/2006/relationships/hyperlink" Target="https://en.wikipedia.org/wiki/Transjordan_(region)" TargetMode="External"/><Relationship Id="rId3" Type="http://schemas.openxmlformats.org/officeDocument/2006/relationships/hyperlink" Target="https://en.wikipedia.org/wiki/Perea_(region)" TargetMode="External"/><Relationship Id="rId7" Type="http://schemas.openxmlformats.org/officeDocument/2006/relationships/hyperlink" Target="https://en.wikipedia.org/wiki/Aleppo" TargetMode="External"/><Relationship Id="rId12" Type="http://schemas.openxmlformats.org/officeDocument/2006/relationships/hyperlink" Target="https://en.wikipedia.org/wiki/Ebionite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Nazarene_(sect)" TargetMode="External"/><Relationship Id="rId11" Type="http://schemas.openxmlformats.org/officeDocument/2006/relationships/hyperlink" Target="https://en.wikipedia.org/wiki/Panarion" TargetMode="External"/><Relationship Id="rId5" Type="http://schemas.openxmlformats.org/officeDocument/2006/relationships/hyperlink" Target="https://en.wikipedia.org/wiki/Church_History_(Eusebius)" TargetMode="External"/><Relationship Id="rId15" Type="http://schemas.openxmlformats.org/officeDocument/2006/relationships/hyperlink" Target="http://oud.tukampen.nl/uploads/documents/124.pdf" TargetMode="External"/><Relationship Id="rId10" Type="http://schemas.openxmlformats.org/officeDocument/2006/relationships/hyperlink" Target="https://en.wikipedia.org/w/index.php?title=Kokaba&amp;action=edit&amp;redlink=1" TargetMode="External"/><Relationship Id="rId4" Type="http://schemas.openxmlformats.org/officeDocument/2006/relationships/hyperlink" Target="https://en.wikipedia.org/wiki/Judaea" TargetMode="External"/><Relationship Id="rId9" Type="http://schemas.openxmlformats.org/officeDocument/2006/relationships/hyperlink" Target="https://en.wikipedia.org/w/index.php?title=Basanitis&amp;action=edit&amp;redlink=1" TargetMode="External"/><Relationship Id="rId14" Type="http://schemas.openxmlformats.org/officeDocument/2006/relationships/hyperlink" Target="https://web.archive.org/web/20150403123403/http:/oud.tukampen.nl/uploads/documents/124.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3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216889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a:p>
            <a:endParaRPr lang="en-US" dirty="0"/>
          </a:p>
        </p:txBody>
      </p:sp>
    </p:spTree>
    <p:extLst>
      <p:ext uri="{BB962C8B-B14F-4D97-AF65-F5344CB8AC3E}">
        <p14:creationId xmlns:p14="http://schemas.microsoft.com/office/powerpoint/2010/main" val="226791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04200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Today we will see that the book of Hebrews warns Jewish believers from apostasy—do you know what they are warned about?</a:t>
            </a:r>
            <a:r>
              <a:rPr lang="en-US"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whole book assumes they know the OT law and sacrifices.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These believing Jews were undergoing so much difficulty that they were considering a return to Judaism—a temptation to turn away or turn back to their Jewish roots.</a:t>
            </a:r>
          </a:p>
          <a:p>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So the writer sought to convince them that Jesus is better than anything they ever experienced in Judaism.</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writer repeatedly told them not to reject the superior NT walk with Jesus for the inferior OT law.</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first movement of the book notes that Christ is superior in his person to anyone in the OT.</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1211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throughout the letter are FIVE dire admonitions not to apostatize (read them).</a:t>
            </a:r>
          </a:p>
          <a:p>
            <a:r>
              <a:rPr lang="en-US" dirty="0"/>
              <a:t>• Subject: Today we will see two key warnings from Hebrews about apostasy. </a:t>
            </a:r>
          </a:p>
          <a:p>
            <a:r>
              <a:rPr lang="en-US" dirty="0"/>
              <a:t>There are 5 warnings in total.</a:t>
            </a:r>
          </a:p>
          <a:p>
            <a:r>
              <a:rPr lang="en-US" dirty="0"/>
              <a:t>But we do not have time for all 5 today.</a:t>
            </a:r>
          </a:p>
          <a:p>
            <a:r>
              <a:rPr lang="en-US" dirty="0"/>
              <a:t>Preview: We will look only at Warning 3 and Warning 4.</a:t>
            </a:r>
          </a:p>
          <a:p>
            <a:r>
              <a:rPr lang="en-US" dirty="0"/>
              <a:t>Text: These are the two most controversial texts in Hebrews—and probably the whole 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20</a:t>
            </a:fld>
            <a:endParaRPr lang="en-US"/>
          </a:p>
        </p:txBody>
      </p:sp>
    </p:spTree>
    <p:extLst>
      <p:ext uri="{BB962C8B-B14F-4D97-AF65-F5344CB8AC3E}">
        <p14:creationId xmlns:p14="http://schemas.microsoft.com/office/powerpoint/2010/main" val="135006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guess that you have never seen a nametag like this.</a:t>
            </a:r>
          </a:p>
          <a:p>
            <a:r>
              <a:rPr lang="en-US" dirty="0"/>
              <a:t>• That’s because apostates don’t wear nametags.</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a:t>
            </a:fld>
            <a:endParaRPr lang="en-US"/>
          </a:p>
        </p:txBody>
      </p:sp>
    </p:spTree>
    <p:extLst>
      <p:ext uri="{BB962C8B-B14F-4D97-AF65-F5344CB8AC3E}">
        <p14:creationId xmlns:p14="http://schemas.microsoft.com/office/powerpoint/2010/main" val="2429428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61241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two-volume massive commentary series by William Lane addresses questions relevant to us all.</a:t>
            </a:r>
          </a:p>
          <a:p>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for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Apostates are believers who turn away from Christ and yet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1129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E1044E-11B8-2C4E-9A23-174F621443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Maybe they were even from a secluded community like Qumran.</a:t>
            </a:r>
          </a:p>
          <a:p>
            <a:pPr eaLnBrk="1" hangingPunct="1"/>
            <a:r>
              <a:rPr lang="en-US" sz="1200" kern="1200" dirty="0">
                <a:solidFill>
                  <a:schemeClr val="tx1"/>
                </a:solidFill>
                <a:effectLst/>
                <a:latin typeface="+mn-lt"/>
                <a:ea typeface="+mn-ea"/>
                <a:cs typeface="+mn-cs"/>
              </a:rPr>
              <a:t>• Excavated by Roland De Vaux</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During the Jewish Revolt of AD 66-73, all the Jews—believers and unbelievers alike—found refuge in Jerusalem against the Roman armies.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Second Temple had just been completed in AD 64 but Jesus said that not one of its stones would remain on another (Matt 24:2).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many well-known men of the past—and even moderns like Ernest Hemingway and Lady Gaga. One thing they all have in common is that they all grew up in Christian homes but later turned away from the faith. The word “apostate” means to turn away so they originally trusted in Christ but then turned away. Notice that none of them smile.</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4</a:t>
            </a:fld>
            <a:endParaRPr lang="en-US"/>
          </a:p>
        </p:txBody>
      </p:sp>
    </p:spTree>
    <p:extLst>
      <p:ext uri="{BB962C8B-B14F-4D97-AF65-F5344CB8AC3E}">
        <p14:creationId xmlns:p14="http://schemas.microsoft.com/office/powerpoint/2010/main" val="277785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dirty="0">
                <a:latin typeface="Arial" charset="0"/>
                <a:ea typeface="ＭＳ Ｐゴシック" charset="0"/>
                <a:cs typeface="ＭＳ Ｐゴシック" charset="0"/>
              </a:rPr>
              <a:t>• The church historian Eusebius says that God gave a revelation.</a:t>
            </a:r>
          </a:p>
          <a:p>
            <a:pPr eaLnBrk="1" hangingPunct="1"/>
            <a:r>
              <a:rPr lang="en-US" altLang="ja-JP" dirty="0">
                <a:latin typeface="Arial" charset="0"/>
                <a:ea typeface="ＭＳ Ｐゴシック" charset="0"/>
                <a:cs typeface="ＭＳ Ｐゴシック" charset="0"/>
              </a:rPr>
              <a:t>• So they left Jerusalem, crossed over into modern-day Jordan, and settled in Pella.</a:t>
            </a:r>
          </a:p>
          <a:p>
            <a:pPr eaLnBrk="1" hangingPunct="1"/>
            <a:r>
              <a:rPr lang="en-US" altLang="ja-JP" dirty="0">
                <a:latin typeface="Arial" charset="0"/>
                <a:ea typeface="ＭＳ Ｐゴシック" charset="0"/>
                <a:cs typeface="ＭＳ Ｐゴシック" charset="0"/>
              </a:rPr>
              <a:t>• This peaceful city has the same name today.</a:t>
            </a:r>
          </a:p>
          <a:p>
            <a:pPr eaLnBrk="1" hangingPunct="1"/>
            <a:r>
              <a:rPr lang="en-US" altLang="ja-JP" dirty="0">
                <a:latin typeface="Arial" charset="0"/>
                <a:ea typeface="ＭＳ Ｐゴシック" charset="0"/>
                <a:cs typeface="ＭＳ Ｐゴシック" charset="0"/>
              </a:rPr>
              <a:t>________</a:t>
            </a:r>
          </a:p>
          <a:p>
            <a:pPr eaLnBrk="1" hangingPunct="1"/>
            <a:endParaRPr lang="en-US" altLang="ja-JP" dirty="0">
              <a:latin typeface="Arial" charset="0"/>
              <a:ea typeface="ＭＳ Ｐゴシック" charset="0"/>
              <a:cs typeface="ＭＳ Ｐゴシック" charset="0"/>
            </a:endParaRPr>
          </a:p>
          <a:p>
            <a:pPr eaLnBrk="1" hangingPunct="1"/>
            <a:r>
              <a:rPr lang="en-US" altLang="ja-JP" dirty="0">
                <a:latin typeface="Arial" charset="0"/>
                <a:ea typeface="ＭＳ Ｐゴシック" charset="0"/>
                <a:cs typeface="ＭＳ Ｐゴシック" charset="0"/>
              </a:rPr>
              <a:t>"</a:t>
            </a:r>
            <a:r>
              <a:rPr lang="en-US" altLang="ja-JP" sz="1200" dirty="0">
                <a:solidFill>
                  <a:srgbClr val="000000"/>
                </a:solidFill>
                <a:latin typeface="Verdana" charset="0"/>
                <a:ea typeface="ＭＳ Ｐゴシック" charset="0"/>
                <a:cs typeface="ＭＳ Ｐゴシック" charset="0"/>
              </a:rPr>
              <a:t>Pella/</a:t>
            </a:r>
            <a:r>
              <a:rPr lang="en-US" altLang="ja-JP" sz="1200" dirty="0" err="1">
                <a:solidFill>
                  <a:srgbClr val="000000"/>
                </a:solidFill>
                <a:latin typeface="Verdana" charset="0"/>
                <a:ea typeface="ＭＳ Ｐゴシック" charset="0"/>
                <a:cs typeface="ＭＳ Ｐゴシック" charset="0"/>
              </a:rPr>
              <a:t>Pehel</a:t>
            </a:r>
            <a:r>
              <a:rPr lang="en-US" altLang="ja-JP" sz="12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200" dirty="0" err="1">
                <a:solidFill>
                  <a:srgbClr val="000000"/>
                </a:solidFill>
                <a:latin typeface="Verdana" charset="0"/>
                <a:ea typeface="ＭＳ Ｐゴシック" charset="0"/>
                <a:cs typeface="ＭＳ Ｐゴシック" charset="0"/>
              </a:rPr>
              <a:t>Seti</a:t>
            </a:r>
            <a:r>
              <a:rPr lang="en-US" altLang="ja-JP" sz="12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200" dirty="0">
                <a:solidFill>
                  <a:srgbClr val="000000"/>
                </a:solidFill>
                <a:latin typeface="Verdana" charset="0"/>
                <a:ea typeface="ＭＳ Ｐゴシック" charset="0"/>
                <a:cs typeface="ＭＳ Ｐゴシック" charset="0"/>
              </a:rPr>
              <a:t>'</a:t>
            </a:r>
            <a:r>
              <a:rPr lang="en-US" altLang="ja-JP" sz="12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 —</a:t>
            </a:r>
            <a:r>
              <a:rPr lang="en-US" sz="1200" dirty="0">
                <a:latin typeface="Arial" charset="0"/>
                <a:ea typeface="ＭＳ Ｐゴシック" charset="0"/>
                <a:cs typeface="ＭＳ Ｐゴシック" charset="0"/>
              </a:rPr>
              <a:t>Todd Bolen, </a:t>
            </a:r>
            <a:r>
              <a:rPr lang="en-US" sz="1200" dirty="0" err="1">
                <a:latin typeface="Arial" charset="0"/>
                <a:ea typeface="ＭＳ Ｐゴシック" charset="0"/>
                <a:cs typeface="ＭＳ Ｐゴシック" charset="0"/>
              </a:rPr>
              <a:t>BIblePlaces.com</a:t>
            </a:r>
            <a:endParaRPr lang="en-US" sz="1200" dirty="0">
              <a:latin typeface="Arial" charset="0"/>
              <a:ea typeface="ＭＳ Ｐゴシック" charset="0"/>
              <a:cs typeface="ＭＳ Ｐゴシック" charset="0"/>
            </a:endParaRPr>
          </a:p>
          <a:p>
            <a:pPr eaLnBrk="1" hangingPunct="1"/>
            <a:r>
              <a:rPr lang="en-US" sz="1200" dirty="0">
                <a:solidFill>
                  <a:srgbClr val="000000"/>
                </a:solidFill>
                <a:latin typeface="Arial" charset="0"/>
                <a:ea typeface="ＭＳ Ｐゴシック" charset="0"/>
                <a:cs typeface="ＭＳ Ｐゴシック" charset="0"/>
              </a:rPr>
              <a:t>___________</a:t>
            </a:r>
          </a:p>
          <a:p>
            <a:pPr eaLnBrk="1" hangingPunct="1"/>
            <a:r>
              <a:rPr lang="en-US" sz="1200" dirty="0">
                <a:solidFill>
                  <a:srgbClr val="000000"/>
                </a:solidFill>
                <a:latin typeface="Arial" charset="0"/>
                <a:ea typeface="ＭＳ Ｐゴシック" charset="0"/>
                <a:cs typeface="ＭＳ Ｐゴシック" charset="0"/>
              </a:rPr>
              <a:t>https://</a:t>
            </a:r>
            <a:r>
              <a:rPr lang="en-US" sz="1200" dirty="0" err="1">
                <a:solidFill>
                  <a:srgbClr val="000000"/>
                </a:solidFill>
                <a:latin typeface="Arial" charset="0"/>
                <a:ea typeface="ＭＳ Ｐゴシック" charset="0"/>
                <a:cs typeface="ＭＳ Ｐゴシック" charset="0"/>
              </a:rPr>
              <a:t>en.wikipedia.org</a:t>
            </a:r>
            <a:r>
              <a:rPr lang="en-US" sz="1200" dirty="0">
                <a:solidFill>
                  <a:srgbClr val="000000"/>
                </a:solidFill>
                <a:latin typeface="Arial" charset="0"/>
                <a:ea typeface="ＭＳ Ｐゴシック" charset="0"/>
                <a:cs typeface="ＭＳ Ｐゴシック" charset="0"/>
              </a:rPr>
              <a:t>/wiki/</a:t>
            </a:r>
            <a:r>
              <a:rPr lang="en-US" sz="1200" dirty="0" err="1">
                <a:solidFill>
                  <a:srgbClr val="000000"/>
                </a:solidFill>
                <a:latin typeface="Arial" charset="0"/>
                <a:ea typeface="ＭＳ Ｐゴシック" charset="0"/>
                <a:cs typeface="ＭＳ Ｐゴシック" charset="0"/>
              </a:rPr>
              <a:t>Flight_to_Pella</a:t>
            </a:r>
            <a:endParaRPr lang="en-US" sz="1200" dirty="0">
              <a:solidFill>
                <a:srgbClr val="000000"/>
              </a:solidFill>
              <a:latin typeface="Arial" charset="0"/>
              <a:ea typeface="ＭＳ Ｐゴシック" charset="0"/>
              <a:cs typeface="ＭＳ Ｐゴシック" charset="0"/>
            </a:endParaRPr>
          </a:p>
          <a:p>
            <a:pPr eaLnBrk="1" hangingPunct="1"/>
            <a:r>
              <a:rPr lang="en-US" sz="1200" dirty="0">
                <a:solidFill>
                  <a:srgbClr val="000000"/>
                </a:solidFill>
                <a:latin typeface="Arial" charset="0"/>
                <a:ea typeface="ＭＳ Ｐゴシック" charset="0"/>
                <a:cs typeface="ＭＳ Ｐゴシック" charset="0"/>
              </a:rPr>
              <a:t>Accessed 29 Oct 2023</a:t>
            </a:r>
          </a:p>
          <a:p>
            <a:pPr eaLnBrk="1" hangingPunct="1"/>
            <a:endParaRPr lang="en-US" sz="1200" dirty="0">
              <a:solidFill>
                <a:srgbClr val="000000"/>
              </a:solidFill>
              <a:latin typeface="Arial" charset="0"/>
              <a:ea typeface="ＭＳ Ｐゴシック" charset="0"/>
              <a:cs typeface="ＭＳ Ｐゴシック" charset="0"/>
            </a:endParaRPr>
          </a:p>
          <a:p>
            <a:r>
              <a:rPr lang="en-US" sz="1800" b="1" dirty="0"/>
              <a:t>Ancient sources</a:t>
            </a:r>
          </a:p>
          <a:p>
            <a:r>
              <a:rPr lang="en-US" sz="1800" dirty="0"/>
              <a:t>The people of the Church in Jerusalem were commanded by an oracle given by revelation before the war to those in the city who were worthy of it to depart and dwell in one of the cities of </a:t>
            </a:r>
            <a:r>
              <a:rPr lang="en-US" sz="1800" dirty="0">
                <a:hlinkClick r:id="rId3" tooltip="Perea (region)"/>
              </a:rPr>
              <a:t>Perea</a:t>
            </a:r>
            <a:r>
              <a:rPr lang="en-US" sz="1800" dirty="0"/>
              <a:t> which they called Pella. To it those who believed on Christ traveled from Jerusalem, so that when holy men had altogether deserted the royal capital of the Jews and the whole land of </a:t>
            </a:r>
            <a:r>
              <a:rPr lang="en-US" sz="1800" dirty="0">
                <a:hlinkClick r:id="rId4" tooltip="Judaea"/>
              </a:rPr>
              <a:t>Judaea</a:t>
            </a:r>
            <a:r>
              <a:rPr lang="en-US" sz="1800" dirty="0"/>
              <a:t>…" </a:t>
            </a:r>
          </a:p>
          <a:p>
            <a:r>
              <a:rPr lang="en-US" sz="1800" dirty="0"/>
              <a:t>— </a:t>
            </a:r>
            <a:r>
              <a:rPr lang="en-US" sz="1800" i="1" dirty="0"/>
              <a:t>Eusebius, </a:t>
            </a:r>
            <a:r>
              <a:rPr lang="en-US" sz="1800" i="1" dirty="0">
                <a:hlinkClick r:id="rId5" tooltip="Church History (Eusebius)"/>
              </a:rPr>
              <a:t>Church History</a:t>
            </a:r>
            <a:r>
              <a:rPr lang="en-US" sz="1800" i="1" dirty="0"/>
              <a:t> 3, 5, 3</a:t>
            </a:r>
            <a:endParaRPr lang="en-US" sz="1800" dirty="0"/>
          </a:p>
          <a:p>
            <a:r>
              <a:rPr lang="en-US" sz="1800" dirty="0"/>
              <a:t>This heresy of the </a:t>
            </a:r>
            <a:r>
              <a:rPr lang="en-US" sz="1800" dirty="0">
                <a:hlinkClick r:id="rId6" tooltip="Nazarene (sect)"/>
              </a:rPr>
              <a:t>Nazoraeans</a:t>
            </a:r>
            <a:r>
              <a:rPr lang="en-US" sz="1800" dirty="0"/>
              <a:t> exists in </a:t>
            </a:r>
            <a:r>
              <a:rPr lang="en-US" sz="1800" dirty="0">
                <a:hlinkClick r:id="rId7" tooltip="Aleppo"/>
              </a:rPr>
              <a:t>Beroea</a:t>
            </a:r>
            <a:r>
              <a:rPr lang="en-US" sz="1800" dirty="0"/>
              <a:t> in the </a:t>
            </a:r>
            <a:r>
              <a:rPr lang="en-US" sz="1800" dirty="0" err="1"/>
              <a:t>neighbourhood</a:t>
            </a:r>
            <a:r>
              <a:rPr lang="en-US" sz="1800" dirty="0"/>
              <a:t> of </a:t>
            </a:r>
            <a:r>
              <a:rPr lang="en-US" sz="1800" dirty="0">
                <a:hlinkClick r:id="rId8" tooltip="Coele Syria"/>
              </a:rPr>
              <a:t>Coele Syria</a:t>
            </a:r>
            <a:r>
              <a:rPr lang="en-US" sz="1800" dirty="0"/>
              <a:t> and the Decapolis in the region of Pella and in </a:t>
            </a:r>
            <a:r>
              <a:rPr lang="en-US" sz="1800" dirty="0">
                <a:hlinkClick r:id="rId9" tooltip="Basanitis (page does not exist)"/>
              </a:rPr>
              <a:t>Basanitis</a:t>
            </a:r>
            <a:r>
              <a:rPr lang="en-US" sz="1800" dirty="0"/>
              <a:t> in the so-called </a:t>
            </a:r>
            <a:r>
              <a:rPr lang="en-US" sz="1800" dirty="0">
                <a:hlinkClick r:id="rId10" tooltip="Kokaba (page does not exist)"/>
              </a:rPr>
              <a:t>Kokaba</a:t>
            </a:r>
            <a:r>
              <a:rPr lang="en-US" sz="1800" dirty="0"/>
              <a:t> (</a:t>
            </a:r>
            <a:r>
              <a:rPr lang="en-US" sz="1800" dirty="0" err="1"/>
              <a:t>Chochabe</a:t>
            </a:r>
            <a:r>
              <a:rPr lang="en-US" sz="1800" dirty="0"/>
              <a:t> in Hebrew). From there it took its beginning after the exodus from Jerusalem when all the disciples went to live in Pella because Christ had told them to leave Jerusalem and to go away since it would undergo a siege. Because of this advice they lived in Perea after having moved to that place, as I said."</a:t>
            </a:r>
          </a:p>
          <a:p>
            <a:r>
              <a:rPr lang="en-US" sz="1800" dirty="0"/>
              <a:t>— </a:t>
            </a:r>
            <a:r>
              <a:rPr lang="en-US" sz="1800" i="1" dirty="0"/>
              <a:t>Epiphanius, </a:t>
            </a:r>
            <a:r>
              <a:rPr lang="en-US" sz="1800" i="1" dirty="0">
                <a:hlinkClick r:id="rId11" tooltip="Panarion"/>
              </a:rPr>
              <a:t>Panarion</a:t>
            </a:r>
            <a:r>
              <a:rPr lang="en-US" sz="1800" i="1" dirty="0"/>
              <a:t> 29,7,7-8</a:t>
            </a:r>
            <a:endParaRPr lang="en-US" sz="1800" dirty="0"/>
          </a:p>
          <a:p>
            <a:r>
              <a:rPr lang="en-US" sz="1800" dirty="0"/>
              <a:t>For after all those who believed in Christ had generally come to live in Perea, in a city called Pella of the Decapolis of which it is written in the Gospel that it is situated in the </a:t>
            </a:r>
            <a:r>
              <a:rPr lang="en-US" sz="1800" dirty="0" err="1"/>
              <a:t>neighbourhood</a:t>
            </a:r>
            <a:r>
              <a:rPr lang="en-US" sz="1800" dirty="0"/>
              <a:t> of the region of </a:t>
            </a:r>
            <a:r>
              <a:rPr lang="en-US" sz="1800" dirty="0" err="1"/>
              <a:t>Batanaea</a:t>
            </a:r>
            <a:r>
              <a:rPr lang="en-US" sz="1800" dirty="0"/>
              <a:t> and </a:t>
            </a:r>
            <a:r>
              <a:rPr lang="en-US" sz="1800" dirty="0" err="1"/>
              <a:t>Basanitis</a:t>
            </a:r>
            <a:r>
              <a:rPr lang="en-US" sz="1800" dirty="0"/>
              <a:t>, </a:t>
            </a:r>
            <a:r>
              <a:rPr lang="en-US" sz="1800" dirty="0">
                <a:hlinkClick r:id="rId12" tooltip="Ebionites"/>
              </a:rPr>
              <a:t>Ebion's</a:t>
            </a:r>
            <a:r>
              <a:rPr lang="en-US" sz="1800" dirty="0"/>
              <a:t> preaching originated here after they had moved to this place and had lived there." </a:t>
            </a:r>
          </a:p>
          <a:p>
            <a:r>
              <a:rPr lang="en-US" sz="1800" dirty="0"/>
              <a:t>— </a:t>
            </a:r>
            <a:r>
              <a:rPr lang="en-US" sz="1800" i="1" dirty="0"/>
              <a:t>Epiphanius, Panarion 30, 2, 7</a:t>
            </a:r>
            <a:endParaRPr lang="en-US" sz="1800" dirty="0"/>
          </a:p>
          <a:p>
            <a:r>
              <a:rPr lang="en-US" sz="1800" dirty="0"/>
              <a:t>So Aquila, while he was in Jerusalem, also saw the disciples of the disciples of the apostles flourishing in the faith and working great signs, healings, and other miracles. For they were such as had come back from the city of Pella to Jerusalem and were living there and teaching. For when the city was about to be taken and destroyed by the Romans, it was revealed in advance to all the disciples by an angel of God that they should remove from the city, as it was going to be completely destroyed. They sojourned as emigrants in Pella, the city above mentioned in </a:t>
            </a:r>
            <a:r>
              <a:rPr lang="en-US" sz="1800" dirty="0">
                <a:hlinkClick r:id="rId13" tooltip="Transjordan (region)"/>
              </a:rPr>
              <a:t>Transjordania</a:t>
            </a:r>
            <a:r>
              <a:rPr lang="en-US" sz="1800" dirty="0"/>
              <a:t>. And this city is said to be of the Decapolis." </a:t>
            </a:r>
          </a:p>
          <a:p>
            <a:r>
              <a:rPr lang="en-US" sz="1800" dirty="0"/>
              <a:t>— </a:t>
            </a:r>
            <a:r>
              <a:rPr lang="en-US" sz="1800" i="1" dirty="0"/>
              <a:t>Epiphanius, On Weights and Measures 15</a:t>
            </a:r>
            <a:endParaRPr lang="en-US" sz="1800" dirty="0"/>
          </a:p>
          <a:p>
            <a:r>
              <a:rPr lang="en-US" sz="1800" b="1" dirty="0"/>
              <a:t>References</a:t>
            </a:r>
          </a:p>
          <a:p>
            <a:r>
              <a:rPr lang="en-US" sz="1800" dirty="0"/>
              <a:t>G. </a:t>
            </a:r>
            <a:r>
              <a:rPr lang="en-US" sz="1800" dirty="0" err="1"/>
              <a:t>Uhlhorn</a:t>
            </a:r>
            <a:r>
              <a:rPr lang="en-US" sz="1800" dirty="0"/>
              <a:t>, "Ebionites", in: </a:t>
            </a:r>
            <a:r>
              <a:rPr lang="en-US" sz="1800" i="1" dirty="0"/>
              <a:t>A Religious Encyclopaedia or Dictionary of Biblical, Historical, Doctrinal, and Practical Theology</a:t>
            </a:r>
            <a:r>
              <a:rPr lang="en-US" sz="1800" dirty="0"/>
              <a:t>, 3rd ed. (edited by Philip Schaff), p. 684–685 (vol. 2). O. Cullmann, "</a:t>
            </a:r>
            <a:r>
              <a:rPr lang="en-US" sz="1800" dirty="0" err="1"/>
              <a:t>Ebioniten</a:t>
            </a:r>
            <a:r>
              <a:rPr lang="en-US" sz="1800" dirty="0"/>
              <a:t>", in: </a:t>
            </a:r>
            <a:r>
              <a:rPr lang="en-US" sz="1800" i="1" dirty="0"/>
              <a:t>Religion in Geschichte und </a:t>
            </a:r>
            <a:r>
              <a:rPr lang="en-US" sz="1800" i="1" dirty="0" err="1"/>
              <a:t>Gegenwart</a:t>
            </a:r>
            <a:r>
              <a:rPr lang="en-US" sz="1800" dirty="0"/>
              <a:t>, p. 7435 (vol. 2). </a:t>
            </a:r>
            <a:r>
              <a:rPr lang="en-US" sz="1800" i="1" dirty="0"/>
              <a:t>van </a:t>
            </a:r>
            <a:r>
              <a:rPr lang="en-US" sz="1800" i="1" dirty="0" err="1"/>
              <a:t>Houwelingen</a:t>
            </a:r>
            <a:r>
              <a:rPr lang="en-US" sz="1800" i="1" dirty="0"/>
              <a:t>, P. H. R. (2003). </a:t>
            </a:r>
            <a:r>
              <a:rPr lang="en-US" sz="1800" i="1" dirty="0">
                <a:hlinkClick r:id="rId14"/>
              </a:rPr>
              <a:t>"Fleeing forward: The departure of Christians from Jerusalem to Pella"</a:t>
            </a:r>
            <a:r>
              <a:rPr lang="en-US" sz="1800" i="1" dirty="0"/>
              <a:t> (PDF). Westminster Theological Journal. </a:t>
            </a:r>
            <a:r>
              <a:rPr lang="en-US" sz="1800" b="1" i="1" dirty="0"/>
              <a:t>65</a:t>
            </a:r>
            <a:r>
              <a:rPr lang="en-US" sz="1800" i="1" dirty="0"/>
              <a:t>. Archived from </a:t>
            </a:r>
            <a:r>
              <a:rPr lang="en-US" sz="1800" i="1" dirty="0">
                <a:hlinkClick r:id="rId15"/>
              </a:rPr>
              <a:t>the original</a:t>
            </a:r>
            <a:r>
              <a:rPr lang="en-US" sz="1800" i="1" dirty="0"/>
              <a:t> (PDF) on April 3, 2015.</a:t>
            </a:r>
            <a:endParaRPr lang="en-US" sz="1200" dirty="0">
              <a:solidFill>
                <a:srgbClr val="000000"/>
              </a:solidFill>
              <a:latin typeface="Verdana"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000" kern="1200" dirty="0">
                <a:solidFill>
                  <a:schemeClr val="tx1"/>
                </a:solidFill>
                <a:effectLst/>
                <a:latin typeface="+mn-lt"/>
                <a:ea typeface="+mn-ea"/>
                <a:cs typeface="+mn-cs"/>
              </a:rPr>
              <a:t>Christians who deliberately turn away from Jesus can die before their time</a:t>
            </a:r>
            <a:r>
              <a:rPr lang="en-SG" sz="1000" kern="1200" dirty="0">
                <a:solidFill>
                  <a:schemeClr val="tx1"/>
                </a:solidFill>
                <a:effectLst/>
                <a:latin typeface="+mn-lt"/>
                <a:ea typeface="+mn-ea"/>
                <a:cs typeface="+mn-cs"/>
              </a:rPr>
              <a:t>.</a:t>
            </a:r>
          </a:p>
          <a:p>
            <a:r>
              <a:rPr lang="en-US" sz="1200" dirty="0">
                <a:effectLst/>
                <a:latin typeface="Arial" panose="020B0604020202020204" pitchFamily="34" charset="0"/>
                <a:ea typeface="Times New Roman" panose="02020603050405020304" pitchFamily="18" charset="0"/>
              </a:rPr>
              <a:t>Believers who purposely reject Christ can enter heaven earlier than God intended.</a:t>
            </a:r>
            <a:endParaRPr lang="en-US" dirty="0">
              <a:cs typeface="ＭＳ Ｐゴシック" charset="0"/>
            </a:endParaRPr>
          </a:p>
        </p:txBody>
      </p:sp>
    </p:spTree>
    <p:extLst>
      <p:ext uri="{BB962C8B-B14F-4D97-AF65-F5344CB8AC3E}">
        <p14:creationId xmlns:p14="http://schemas.microsoft.com/office/powerpoint/2010/main" val="2242099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verses in Hebrews 10 that show the readers to be believers in Christ.</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Kevin Swanson chronicles the history of Western apostasy in his book called </a:t>
            </a:r>
            <a:r>
              <a:rPr lang="en-SG" sz="1200" i="1" kern="1200" dirty="0">
                <a:solidFill>
                  <a:schemeClr val="tx1"/>
                </a:solidFill>
                <a:effectLst/>
                <a:latin typeface="+mn-lt"/>
                <a:ea typeface="+mn-ea"/>
                <a:cs typeface="+mn-cs"/>
              </a:rPr>
              <a:t>Apostate</a:t>
            </a:r>
            <a:r>
              <a:rPr lang="en-US" sz="1200" i="1"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5</a:t>
            </a:fld>
            <a:endParaRPr lang="en-US"/>
          </a:p>
        </p:txBody>
      </p:sp>
    </p:spTree>
    <p:extLst>
      <p:ext uri="{BB962C8B-B14F-4D97-AF65-F5344CB8AC3E}">
        <p14:creationId xmlns:p14="http://schemas.microsoft.com/office/powerpoint/2010/main" val="132468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judgment on these readers if they turned away would be “the raging fire that will consume his enemies.”</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 temple!</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51</a:t>
            </a:fld>
            <a:endParaRPr lang="en-US"/>
          </a:p>
        </p:txBody>
      </p:sp>
    </p:spTree>
    <p:extLst>
      <p:ext uri="{BB962C8B-B14F-4D97-AF65-F5344CB8AC3E}">
        <p14:creationId xmlns:p14="http://schemas.microsoft.com/office/powerpoint/2010/main" val="1022769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Hebrews 8:13 appropriately warns that the old covenant would soon disappear in the temple destruction.</a:t>
            </a:r>
          </a:p>
          <a:p>
            <a:pPr eaLnBrk="1" hangingPunct="1"/>
            <a:r>
              <a:rPr lang="en-US"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Turning away from Jesus—apostasy—can result in the Lord not only taking away our rewards but also taking away our lives!</a:t>
            </a:r>
          </a:p>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523890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97211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We already saw in message 2 how God disciplined believers with death for the serious sin of apostasy.</a:t>
            </a:r>
          </a:p>
          <a:p>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Partakers View sees death for apostasy while maintaining eternal security.</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application for you is to commit yourself to him (leave sin).</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John Dewey founded the US public education system to eliminate home schools.</a:t>
            </a:r>
          </a:p>
          <a:p>
            <a:r>
              <a:rPr lang="en-US" dirty="0"/>
              <a:t>• Darwin convinced the world to believe in evolution instead of creation.</a:t>
            </a:r>
          </a:p>
          <a:p>
            <a:r>
              <a:rPr lang="en-US" dirty="0"/>
              <a:t>• And Marx was an atheist.</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a:t>
            </a:fld>
            <a:endParaRPr lang="en-US"/>
          </a:p>
        </p:txBody>
      </p:sp>
    </p:spTree>
    <p:extLst>
      <p:ext uri="{BB962C8B-B14F-4D97-AF65-F5344CB8AC3E}">
        <p14:creationId xmlns:p14="http://schemas.microsoft.com/office/powerpoint/2010/main" val="20052010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651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FACC3-4DA6-784E-96B6-3F5FC2AF6BC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Nietzsche popularized the saying, “God is dead” in 1883. </a:t>
            </a:r>
          </a:p>
          <a:p>
            <a:r>
              <a:rPr lang="en-US" dirty="0"/>
              <a:t>• But God responded 17 years later, “Nietzsche is dead.”</a:t>
            </a:r>
          </a:p>
          <a:p>
            <a:endParaRPr lang="en-US" dirty="0"/>
          </a:p>
          <a:p>
            <a:endParaRPr lang="en-US" dirty="0"/>
          </a:p>
        </p:txBody>
      </p:sp>
    </p:spTree>
    <p:extLst>
      <p:ext uri="{BB962C8B-B14F-4D97-AF65-F5344CB8AC3E}">
        <p14:creationId xmlns:p14="http://schemas.microsoft.com/office/powerpoint/2010/main" val="15417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Modern apostates who also grew up in Christian homes include Rob Bell (author of </a:t>
            </a:r>
            <a:r>
              <a:rPr lang="en-US" sz="1200" i="1" kern="1200" dirty="0">
                <a:solidFill>
                  <a:schemeClr val="tx1"/>
                </a:solidFill>
                <a:effectLst/>
                <a:latin typeface="+mn-lt"/>
                <a:ea typeface="+mn-ea"/>
                <a:cs typeface="+mn-cs"/>
              </a:rPr>
              <a:t>Love Wins</a:t>
            </a:r>
            <a:r>
              <a:rPr lang="en-US" sz="1200" kern="1200" dirty="0">
                <a:solidFill>
                  <a:schemeClr val="tx1"/>
                </a:solidFill>
                <a:effectLst/>
                <a:latin typeface="+mn-lt"/>
                <a:ea typeface="+mn-ea"/>
                <a:cs typeface="+mn-cs"/>
              </a:rPr>
              <a:t>, a universalist book), and Oprah Winfrey—the most popular apostate in the world as the most influential woman who teaches the same belief that all are saved.</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5921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3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396237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182092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2815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881336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305376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6039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3619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81758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8821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4514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14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945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865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4935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9379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8390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988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88335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30728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5325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74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658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7011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05580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04217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42510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02936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3771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518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18698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7473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71862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276876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34134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69341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3751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9442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49472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00433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780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04726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095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56723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74436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2567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86297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0513869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7627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5046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0131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43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7110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6554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68087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00547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6306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377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8515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51179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090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0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909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35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6240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92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3495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903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8649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91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544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803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6523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18309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252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1851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33123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975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8915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2612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1440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2531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6296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545977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31310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503480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98647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392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6.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378935"/>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737105"/>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1407256381"/>
      </p:ext>
    </p:extLst>
  </p:cSld>
  <p:clrMap bg1="dk2" tx1="lt1" bg2="dk1" tx2="lt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6649177"/>
      </p:ext>
    </p:extLst>
  </p:cSld>
  <p:clrMap bg1="lt1" tx1="dk1" bg2="lt2" tx2="dk2" accent1="accent1" accent2="accent2" accent3="accent3" accent4="accent4" accent5="accent5" accent6="accent6" hlink="hlink" folHlink="folHlink"/>
  <p:sldLayoutIdLst>
    <p:sldLayoutId id="2147484382" r:id="rId1"/>
    <p:sldLayoutId id="214748438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1850730872"/>
      </p:ext>
    </p:extLst>
  </p:cSld>
  <p:clrMap bg1="lt1" tx1="dk1" bg2="lt2" tx2="dk2" accent1="accent1" accent2="accent2" accent3="accent3" accent4="accent4" accent5="accent5" accent6="accent6" hlink="hlink" folHlink="folHlink"/>
  <p:sldLayoutIdLst>
    <p:sldLayoutId id="2147484385" r:id="rId1"/>
    <p:sldLayoutId id="214748438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9852002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908453"/>
      </p:ext>
    </p:extLst>
  </p:cSld>
  <p:clrMap bg1="dk2" tx1="lt1" bg2="dk1" tx2="lt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1886044660"/>
      </p:ext>
    </p:extLst>
  </p:cSld>
  <p:clrMap bg1="dk2" tx1="lt1" bg2="dk1" tx2="lt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791261"/>
      </p:ext>
    </p:extLst>
  </p:cSld>
  <p:clrMap bg1="dk2" tx1="lt1" bg2="dk1"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hemeOverride" Target="../theme/themeOverride5.xml"/><Relationship Id="rId5" Type="http://schemas.openxmlformats.org/officeDocument/2006/relationships/image" Target="../media/image19.jpe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8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96.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96.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96.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96.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95.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hyperlink" Target="https://www.publicdomainpictures.net/view-image.php?image=222432&amp;picture=fi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96.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hemeOverride" Target="../theme/themeOverride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ميراث المؤمن</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9" name="Rectangle 2">
            <a:extLst>
              <a:ext uri="{FF2B5EF4-FFF2-40B4-BE49-F238E27FC236}">
                <a16:creationId xmlns:a16="http://schemas.microsoft.com/office/drawing/2014/main" id="{3682A8F3-0CE0-814B-AC5D-065F6CD3B4B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تحذير في العبرانيين</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1462203-BDA7-85B3-A7BC-3CAFD6A9A3BD}"/>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a:t>
            </a: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47398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ميراث المؤمن</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9" name="Rectangle 2">
            <a:extLst>
              <a:ext uri="{FF2B5EF4-FFF2-40B4-BE49-F238E27FC236}">
                <a16:creationId xmlns:a16="http://schemas.microsoft.com/office/drawing/2014/main" id="{3682A8F3-0CE0-814B-AC5D-065F6CD3B4B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تحذير في العبرانيين</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1462203-BDA7-85B3-A7BC-3CAFD6A9A3BD}"/>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95297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الخلاص بالإيمان لكن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المكافآت بالأعمال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48742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خلاصنا مضمون لكن المنشقين يخسرون المكافآت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9592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b="1" dirty="0">
                <a:solidFill>
                  <a:srgbClr val="B10000"/>
                </a:solidFill>
                <a:effectLst/>
                <a:latin typeface="Arial" panose="020B0604020202020204" pitchFamily="34" charset="0"/>
                <a:ea typeface="ＭＳ Ｐゴシック" charset="0"/>
                <a:cs typeface="Arial" panose="020B0604020202020204" pitchFamily="34" charset="0"/>
              </a:rPr>
              <a:t>العبرانيين</a:t>
            </a:r>
            <a:endParaRPr lang="en-US" sz="8800" b="1" dirty="0">
              <a:solidFill>
                <a:srgbClr val="B100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dirty="0">
                <a:solidFill>
                  <a:srgbClr val="000000"/>
                </a:solidFill>
                <a:effectLst/>
                <a:latin typeface="Arial" panose="020B0604020202020204" pitchFamily="34" charset="0"/>
                <a:ea typeface="ＭＳ Ｐゴシック" charset="0"/>
                <a:cs typeface="Arial" panose="020B0604020202020204" pitchFamily="34" charset="0"/>
              </a:rPr>
              <a:t>الرسالة إلى</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كيف نعرف أن القراء كانوا يهوداً ؟</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DB01E0C-A6C3-7D88-F3C5-465D18147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 القراء يهوداً مسيحيين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ثم أيها </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الإخوة</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القديسون شركاء الدعوة السماوية      (3: 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فلنتمسك </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بالإقرار</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لأن ليس لنا رئيس كهنة غير قادر أن يرثي لضعفاتنا (4: 14ب-15أ)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فإذ لنا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ثقة بالدخول إلى الأقداس بدم يسوع        (10: 19)</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noProof="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 لكن تذكروا الأيام السالفة التي فيها بعدما أنرتم </a:t>
            </a:r>
            <a:r>
              <a:rPr lang="ar-JO" sz="3200" b="1" noProof="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صبرتم</a:t>
            </a:r>
            <a:r>
              <a:rPr lang="ar-JO" sz="3200" b="1" noProof="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على مجاهدة آلام كثيرة (10: 32)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167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يجب علي أن ارجع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44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سمو المسيح في سفر العبرانيين</a:t>
            </a:r>
            <a:endParaRPr lang="en-US" sz="44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3005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59104" y="2944882"/>
            <a:ext cx="6858002" cy="968238"/>
          </a:xfrm>
          <a:solidFill>
            <a:srgbClr val="000000"/>
          </a:solidFill>
          <a:effectLst/>
        </p:spPr>
        <p:txBody>
          <a:bodyPr anchor="ctr"/>
          <a:lstStyle/>
          <a:p>
            <a:pPr eaLnBrk="1" hangingPunct="1"/>
            <a:r>
              <a:rPr lang="ar-JO" sz="4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سفر ما هو أفضل</a:t>
            </a:r>
            <a:endParaRPr lang="en-US" sz="4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 4 المسيح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أعظم </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من الملائكة</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6: 9 و لكننا قد تيقنا من جهتكم أيها ألحباء أموراً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7 ملكيصادق أفضل (أعظم) من إبراهيم</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19 يصير إدخال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رجاء</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22 صار يسوع ضامناً لعهد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8: 6 المسيح وسيط 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أعظم</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8: 6 عهد جديد تثبت على مواعيد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9: 23 الملابس الكهنوتية تتطلب ذبائح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10: 34 مالاً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في السماوات و باقياً</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a:t>
            </a: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16 السماء وطناً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35 لكي ينالوا قيامة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40 سبق الله فنظر لنا شيئاً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12:24 Christ</a:t>
            </a:r>
            <a:r>
              <a:rPr lang="fr-FR"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s blood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than the blood of Abel“</a:t>
            </a: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12: 24 دم المسيح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من دم هابيل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1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ملاحظة :</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4 قدم هابيل ذبيحة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استخدمت كلمة يونانية مختلفة عادة ما تترجم 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استخدم سفر العبرانيين كلمة أفضل 13 مرة</a:t>
            </a:r>
            <a:endPar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8031480" y="60325"/>
            <a:ext cx="1128553" cy="52321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266ف</a:t>
            </a:r>
            <a:endParaRPr kumimoji="0" lang="en-US"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8396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987826"/>
            <a:ext cx="3958208" cy="3241374"/>
          </a:xfrm>
        </p:spPr>
        <p:txBody>
          <a:bodyPr/>
          <a:lstStyle/>
          <a:p>
            <a:pPr eaLnBrk="1" hangingPunct="1">
              <a:lnSpc>
                <a:spcPct val="130000"/>
              </a:lnSpc>
            </a:pPr>
            <a:r>
              <a:rPr lang="ar-JO" sz="4800" dirty="0">
                <a:solidFill>
                  <a:schemeClr val="accent2"/>
                </a:solidFill>
                <a:latin typeface="Arial" panose="020B0604020202020204" pitchFamily="34" charset="0"/>
                <a:ea typeface="ＭＳ Ｐゴシック" charset="0"/>
                <a:cs typeface="Arial" panose="020B0604020202020204" pitchFamily="34" charset="0"/>
              </a:rPr>
              <a:t>المسيح متفوق </a:t>
            </a:r>
            <a:br>
              <a:rPr lang="ar-JO" sz="4800" dirty="0">
                <a:solidFill>
                  <a:schemeClr val="accent2"/>
                </a:solidFill>
                <a:latin typeface="Arial" panose="020B0604020202020204" pitchFamily="34" charset="0"/>
                <a:ea typeface="ＭＳ Ｐゴシック" charset="0"/>
                <a:cs typeface="Arial" panose="020B0604020202020204" pitchFamily="34" charset="0"/>
              </a:rPr>
            </a:br>
            <a:r>
              <a:rPr lang="ar-JO" sz="4800" dirty="0">
                <a:solidFill>
                  <a:schemeClr val="accent2"/>
                </a:solidFill>
                <a:latin typeface="Arial" panose="020B0604020202020204" pitchFamily="34" charset="0"/>
                <a:ea typeface="ＭＳ Ｐゴシック" charset="0"/>
                <a:cs typeface="Arial" panose="020B0604020202020204" pitchFamily="34" charset="0"/>
              </a:rPr>
              <a:t>في شخصه </a:t>
            </a:r>
            <a:br>
              <a:rPr lang="ar-JO" sz="4800" dirty="0">
                <a:solidFill>
                  <a:schemeClr val="accent2"/>
                </a:solidFill>
                <a:latin typeface="Arial" panose="020B0604020202020204" pitchFamily="34" charset="0"/>
                <a:ea typeface="ＭＳ Ｐゴシック" charset="0"/>
                <a:cs typeface="Arial" panose="020B0604020202020204" pitchFamily="34" charset="0"/>
              </a:rPr>
            </a:br>
            <a:r>
              <a:rPr lang="ar-JO" sz="4800" dirty="0">
                <a:solidFill>
                  <a:schemeClr val="accent2"/>
                </a:solidFill>
                <a:latin typeface="Arial" panose="020B0604020202020204" pitchFamily="34" charset="0"/>
                <a:ea typeface="ＭＳ Ｐゴシック" charset="0"/>
                <a:cs typeface="Arial" panose="020B0604020202020204" pitchFamily="34" charset="0"/>
              </a:rPr>
              <a:t>(1: 1-4: 13)</a:t>
            </a:r>
            <a:endParaRPr lang="en-US" sz="4800" b="1" dirty="0">
              <a:solidFill>
                <a:schemeClr val="accent2"/>
              </a:solidFill>
              <a:latin typeface="Arial" panose="020B0604020202020204" pitchFamily="34" charset="0"/>
              <a:ea typeface="ＭＳ Ｐゴシック" charset="0"/>
              <a:cs typeface="Arial" panose="020B0604020202020204" pitchFamily="34"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21432209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المرتدون لا يرتدون علامات الأسماء</a:t>
            </a:r>
            <a:endParaRPr lang="en-US"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910745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914400" eaLnBrk="0" fontAlgn="base" hangingPunct="0">
              <a:spcBef>
                <a:spcPct val="0"/>
              </a:spcBef>
              <a:spcAft>
                <a:spcPct val="0"/>
              </a:spcAft>
            </a:pPr>
            <a:endParaRPr lang="en-US" sz="4000" b="1">
              <a:solidFill>
                <a:srgbClr val="FFFF00"/>
              </a:solidFill>
              <a:latin typeface="Arial" panose="020B0604020202020204" pitchFamily="34" charset="0"/>
              <a:ea typeface="ＭＳ Ｐゴシック" charset="0"/>
              <a:cs typeface="Arial" panose="020B0604020202020204" pitchFamily="34"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1. </a:t>
            </a: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الإنجراف بعيداً عن الحق (2: 1-4)</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2. </a:t>
            </a: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عدم الإيمان (3: 7-19)</a:t>
            </a:r>
          </a:p>
          <a:p>
            <a:pPr marL="628650" indent="-628650" algn="r" defTabSz="914400" eaLnBrk="0" fontAlgn="base" hangingPunct="0">
              <a:spcBef>
                <a:spcPct val="20000"/>
              </a:spcBef>
              <a:spcAft>
                <a:spcPct val="0"/>
              </a:spcAft>
            </a:pPr>
            <a:r>
              <a:rPr lang="en-US"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3. </a:t>
            </a: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عدم النضج (5: 11-6: 12)</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4. </a:t>
            </a: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الخطايا المتعمدة (10: 19-39)</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5. </a:t>
            </a: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اللامبالاة (12: 14-29)</a:t>
            </a:r>
            <a:endParaRPr lang="en-GB"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258</a:t>
            </a:r>
            <a:endParaRPr lang="en-US" b="1" dirty="0">
              <a:solidFill>
                <a:srgbClr val="FFFFFF"/>
              </a:solidFill>
              <a:latin typeface="Arial" panose="020B0604020202020204" pitchFamily="34" charset="0"/>
              <a:cs typeface="Arial" panose="020B0604020202020204" pitchFamily="34" charset="0"/>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العبرانيين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369168"/>
            <a:ext cx="1403648" cy="1403648"/>
          </a:xfrm>
          <a:prstGeom prst="rect">
            <a:avLst/>
          </a:prstGeom>
        </p:spPr>
      </p:pic>
      <p:sp>
        <p:nvSpPr>
          <p:cNvPr id="7" name="Pentagon 6">
            <a:extLst>
              <a:ext uri="{FF2B5EF4-FFF2-40B4-BE49-F238E27FC236}">
                <a16:creationId xmlns:a16="http://schemas.microsoft.com/office/drawing/2014/main" id="{D8279146-696D-9A49-93AB-1B09C4093391}"/>
              </a:ext>
            </a:extLst>
          </p:cNvPr>
          <p:cNvSpPr/>
          <p:nvPr/>
        </p:nvSpPr>
        <p:spPr bwMode="auto">
          <a:xfrm>
            <a:off x="1044724" y="3225551"/>
            <a:ext cx="6902289" cy="1079399"/>
          </a:xfrm>
          <a:prstGeom prst="homePlat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سنرى اليوم تحذيرين أساسيين في العبرانيين عن الإرتداد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Arial" panose="020B0604020202020204" pitchFamily="34" charset="0"/>
              </a:rPr>
              <a:t>تحذير 1</a:t>
            </a:r>
            <a:endParaRPr lang="en-US" sz="8800" b="1" dirty="0">
              <a:solidFill>
                <a:srgbClr val="FFFF00"/>
              </a:solidFill>
              <a:effectLst/>
              <a:latin typeface="Arial"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Arial" panose="020B0604020202020204" pitchFamily="34" charset="0"/>
              </a:rPr>
              <a:t>ياتي بالتأديب</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rPr>
              <a:t>(</a:t>
            </a:r>
            <a:r>
              <a:rPr lang="ar-JO" sz="6000" b="1" dirty="0">
                <a:solidFill>
                  <a:srgbClr val="000000"/>
                </a:solidFill>
                <a:latin typeface="Arial" charset="0"/>
                <a:ea typeface="ＭＳ Ｐゴシック" charset="0"/>
                <a:cs typeface="Arial" panose="020B0604020202020204" pitchFamily="34" charset="0"/>
              </a:rPr>
              <a:t>2: 1-4</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6360143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2</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التخلي عن يسوع</a:t>
            </a:r>
          </a:p>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يجلب </a:t>
            </a:r>
            <a:r>
              <a:rPr lang="ar-JO" sz="6000" b="1" dirty="0">
                <a:solidFill>
                  <a:srgbClr val="C00000"/>
                </a:solidFill>
                <a:latin typeface="Arial" panose="020B0604020202020204" pitchFamily="34" charset="0"/>
                <a:ea typeface="ＭＳ Ｐゴシック" charset="0"/>
                <a:cs typeface="Arial" panose="020B0604020202020204" pitchFamily="34" charset="0"/>
              </a:rPr>
              <a:t>التأديب</a:t>
            </a:r>
            <a:br>
              <a:rPr lang="en-US" sz="6000" b="1" dirty="0">
                <a:solidFill>
                  <a:srgbClr val="000000"/>
                </a:solidFill>
                <a:latin typeface="Arial" panose="020B0604020202020204" pitchFamily="34" charset="0"/>
                <a:ea typeface="ＭＳ Ｐゴシック" charset="0"/>
                <a:cs typeface="Arial" panose="020B0604020202020204" pitchFamily="34" charset="0"/>
              </a:rPr>
            </a:br>
            <a:r>
              <a:rPr lang="en-US" sz="6000" b="1" dirty="0">
                <a:solidFill>
                  <a:srgbClr val="000000"/>
                </a:solidFill>
                <a:latin typeface="Arial" panose="020B0604020202020204" pitchFamily="34" charset="0"/>
                <a:ea typeface="ＭＳ Ｐゴシック" charset="0"/>
                <a:cs typeface="Arial" panose="020B0604020202020204" pitchFamily="34" charset="0"/>
              </a:rPr>
              <a:t>(</a:t>
            </a:r>
            <a:r>
              <a:rPr lang="ar-JO" sz="6000" b="1" dirty="0">
                <a:solidFill>
                  <a:srgbClr val="000000"/>
                </a:solidFill>
                <a:latin typeface="Arial" panose="020B0604020202020204" pitchFamily="34" charset="0"/>
                <a:ea typeface="ＭＳ Ｐゴシック" charset="0"/>
                <a:cs typeface="Arial" panose="020B0604020202020204" pitchFamily="34" charset="0"/>
              </a:rPr>
              <a:t>2: 1-4</a:t>
            </a:r>
            <a:r>
              <a:rPr lang="en-US" sz="6000" b="1" dirty="0">
                <a:solidFill>
                  <a:srgbClr val="000000"/>
                </a:solidFill>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704059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021443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4</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26-31</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498335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5</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الله 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عواقب</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sz="6000" b="1" dirty="0">
                <a:solidFill>
                  <a:srgbClr val="000000"/>
                </a:solidFill>
                <a:latin typeface="Arial" panose="020B0604020202020204" pitchFamily="34" charset="0"/>
                <a:ea typeface="ＭＳ Ｐゴシック" charset="0"/>
                <a:cs typeface="Arial" panose="020B0604020202020204" pitchFamily="34" charset="0"/>
              </a:rPr>
              <a:t>12: 25-29</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549771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endParaRPr kumimoji="0" lang="en-US"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lang="ar-JO" sz="6000" b="1" dirty="0">
                <a:solidFill>
                  <a:srgbClr val="000000"/>
                </a:solidFill>
                <a:latin typeface="Arial" panose="020B0604020202020204" pitchFamily="34" charset="0"/>
                <a:ea typeface="ＭＳ Ｐゴシック" charset="0"/>
                <a:cs typeface="Arial" panose="020B0604020202020204" pitchFamily="34" charset="0"/>
              </a:rPr>
              <a:t>5: 11-6: 20</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2376511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240692" y="1047440"/>
            <a:ext cx="8734624"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 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1375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ar-JO" sz="4000" b="1" dirty="0"/>
              <a:t>لا يمكن التوبة عن الإرتداد لأنك ستكون ميتاً </a:t>
            </a:r>
            <a:br>
              <a:rPr lang="ar-JO" sz="4000" b="1" dirty="0"/>
            </a:br>
            <a:r>
              <a:rPr lang="ar-JO" sz="4000" b="1" dirty="0"/>
              <a:t>(عب 6: 4-8)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9544" y="116632"/>
            <a:ext cx="4574456" cy="6639889"/>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هل سيذهب بعض المؤمنين إلى جهنم ؟</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99033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المرتدون يدمرون من الداخل</a:t>
            </a:r>
            <a:endParaRPr lang="en-US"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الرجال الذين دمروا الغرب المسيحي</a:t>
            </a:r>
            <a:endParaRPr kumimoji="0" lang="en-US" sz="3200" b="1" i="0"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2313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هو الخطر في 6: 4-8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المؤمن المسيحي الذي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يفقد</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خلاصه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فرضية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حالة مستحيلة لا يمكن أن تحدث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اعتراف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غير أصيل من البداية يؤدي إلى جهنم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 مؤمن غير مؤهل للخدمة المسيحية و لن يعود مطلقاً للإلتزام الروحي و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الموت</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هو الدليل القاطع</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637470"/>
            <a:ext cx="1680747" cy="646331"/>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646331"/>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أعتقد أن القراء               عاشوا في إسرائيل</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ar-JO" sz="4000" dirty="0">
                <a:effectLst/>
                <a:latin typeface="Arial" panose="020B0604020202020204" pitchFamily="34" charset="0"/>
                <a:ea typeface="ＭＳ Ｐゴシック" charset="0"/>
                <a:cs typeface="Arial" panose="020B0604020202020204" pitchFamily="34" charset="0"/>
              </a:rPr>
              <a:t>أطلال قمران</a:t>
            </a:r>
            <a:endParaRPr lang="en-US" sz="4000" dirty="0">
              <a:effectLst/>
              <a:latin typeface="Arial" panose="020B0604020202020204" pitchFamily="34" charset="0"/>
              <a:ea typeface="ＭＳ Ｐゴシック" charset="0"/>
              <a:cs typeface="Arial" panose="020B0604020202020204" pitchFamily="34" charset="0"/>
            </a:endParaRP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De Vaux</a:t>
              </a:r>
            </a:p>
          </p:txBody>
        </p:sp>
      </p:grpSp>
    </p:spTree>
    <p:extLst>
      <p:ext uri="{BB962C8B-B14F-4D97-AF65-F5344CB8AC3E}">
        <p14:creationId xmlns:p14="http://schemas.microsoft.com/office/powerpoint/2010/main" val="199025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charset="0"/>
                <a:ea typeface="ＭＳ Ｐゴシック" charset="0"/>
                <a:cs typeface="Arial" charset="0"/>
              </a:rPr>
              <a:t>تدنيس قيصرية</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تمرد أورشليم</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توةقف تقديم الذبائح لنيرون في الهيكل</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روما ترسل فاسباسيان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موت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حصار أورشليم من قبل تيطس (نيسان-أيلول 70)</a:t>
            </a:r>
            <a:endParaRPr lang="en-US" sz="2800" b="1" dirty="0">
              <a:latin typeface="Arial" charset="0"/>
              <a:ea typeface="ＭＳ Ｐゴシック" charset="0"/>
              <a:cs typeface="Arial"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257</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charset="0"/>
                <a:ea typeface="ＭＳ Ｐゴシック" charset="0"/>
                <a:cs typeface="Arial" charset="0"/>
              </a:rPr>
              <a:t>الحرب اليهودية (66-73 م)</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428674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حصار سور أورشليم (70 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3800" dirty="0">
                  <a:latin typeface="Arial" panose="020B0604020202020204" pitchFamily="34" charset="0"/>
                  <a:cs typeface="Arial" panose="020B0604020202020204" pitchFamily="34" charset="0"/>
                </a:rPr>
                <a:t>يشير يوسيفوس إلى أن جدار الحصار أحاط بالمدينة بأكملها بما في ذلك قبر حنان الواقع بين مقابر اكيلداما. هذا يدعم كونها مكان دفن ثري (وليس حقل الفخاري)</a:t>
              </a:r>
              <a:endParaRPr kumimoji="0" lang="en-US" sz="3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حرم 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solidFill>
                  <a:schemeClr val="tx1"/>
                </a:solidFill>
                <a:latin typeface="Arial" charset="0"/>
                <a:ea typeface="ＭＳ Ｐゴシック" charset="0"/>
                <a:cs typeface="Arial" charset="0"/>
              </a:rPr>
              <a:t>قلعة أنطونيا</a:t>
            </a:r>
            <a:endParaRPr lang="en-US" sz="40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3116992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ar-JO" sz="3600" b="1" kern="1200" dirty="0">
                <a:solidFill>
                  <a:srgbClr val="FFFFFF"/>
                </a:solidFill>
                <a:effectLst>
                  <a:glow rad="152400">
                    <a:schemeClr val="tx1"/>
                  </a:glow>
                </a:effectLst>
                <a:latin typeface="Arial" charset="0"/>
                <a:ea typeface="ＭＳ Ｐゴシック" charset="0"/>
                <a:cs typeface="Arial" charset="0"/>
              </a:rPr>
              <a:t>من هم            المرتدون ؟</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نثنائيل     هوثورن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مارك   توين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جون     ديوي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كارل ماركس</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تشارلز    داروين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آرنست همنغواي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ليدي غاغا</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جين – بول     سارتر</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فردريك      نيتشه</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1989043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332823" y="4664765"/>
            <a:ext cx="2577548" cy="2193235"/>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706656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3881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295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ar-JO" sz="5400" b="1" dirty="0">
                <a:effectLst>
                  <a:glow rad="254000">
                    <a:schemeClr val="tx1"/>
                  </a:glow>
                </a:effectLst>
                <a:latin typeface="Arial" panose="020B0604020202020204" pitchFamily="34" charset="0"/>
                <a:ea typeface="ＭＳ Ｐゴシック" charset="0"/>
                <a:cs typeface="Arial" panose="020B0604020202020204" pitchFamily="34" charset="0"/>
              </a:rPr>
              <a:t>هل يجب على المؤمنين                   أن يبقوا و يحاربوا ؟</a:t>
            </a:r>
            <a:endParaRPr lang="en-US" sz="54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981250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هروب مؤمني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262225" y="415450"/>
            <a:ext cx="8619549" cy="861723"/>
          </a:xfrm>
          <a:no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أورشليم في القرن الأول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06520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defRPr/>
            </a:pPr>
            <a:r>
              <a:rPr lang="ar-SA" sz="2800" b="1" dirty="0">
                <a:solidFill>
                  <a:srgbClr val="FF0000"/>
                </a:solidFill>
                <a:effectLst>
                  <a:glow rad="139700">
                    <a:srgbClr val="FFFFFF">
                      <a:alpha val="91000"/>
                    </a:srgbClr>
                  </a:glow>
                </a:effectLst>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ar-JO" sz="6000" b="1" i="0"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11-6: 20</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433298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4</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sz="6000" b="1" dirty="0">
                <a:solidFill>
                  <a:srgbClr val="000000"/>
                </a:solidFill>
                <a:latin typeface="Arial" panose="020B0604020202020204" pitchFamily="34" charset="0"/>
                <a:ea typeface="ＭＳ Ｐゴシック" charset="0"/>
                <a:cs typeface="Arial" panose="020B0604020202020204" pitchFamily="34" charset="0"/>
              </a:rPr>
              <a:t>10: 26-31</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128381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 Free Stock Photo - Public Domain Pictures">
            <a:extLst>
              <a:ext uri="{FF2B5EF4-FFF2-40B4-BE49-F238E27FC236}">
                <a16:creationId xmlns:a16="http://schemas.microsoft.com/office/drawing/2014/main" id="{97F68C1F-F825-4B35-0672-30F7516941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فإنه إن أخطأنا باختيارنا بعدما أخذنا معرفة الحق لا تبقى بعد ذبيحة عن الخطايا بل قبول دينونة مخيف و غيرة نار عتيدة أن تأكل المضادين </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(عب 10: 26-27)</a:t>
            </a:r>
            <a:endParaRPr lang="en-US" sz="3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ar-JO" b="1" dirty="0">
                <a:solidFill>
                  <a:srgbClr val="FFFFFF"/>
                </a:solidFill>
                <a:latin typeface="Arial" charset="0"/>
                <a:ea typeface="ＭＳ Ｐゴシック" charset="0"/>
                <a:cs typeface="Arial" charset="0"/>
              </a:rPr>
              <a:t>كتاب المرتد</a:t>
            </a:r>
            <a:endParaRPr lang="en-US" b="1" i="1" dirty="0">
              <a:solidFill>
                <a:srgbClr val="FFFFFF"/>
              </a:solidFill>
              <a:latin typeface="Arial" charset="0"/>
              <a:ea typeface="ＭＳ Ｐゴシック" charset="0"/>
              <a:cs typeface="Arial" charset="0"/>
            </a:endParaRP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كيفين سوانسون و عائلته</a:t>
            </a:r>
            <a:endPar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98089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المؤمنون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تشير الرسالة بشكل متكرر إلى القراء كمؤمنين</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تمسكوا بإقرار الرجاء في المسيح (10: 23)</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عليهم أن يبنوا بعضهم بعضاً في الإيمان (10: 24-25)</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حصلوا على معرفة الحق (10: 26)</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قد يخطئ الكاتب نفس هذه الخطايا (10: 26)</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لقد تقدسوا (10: 29)</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تألموا بأمانة لأجل المسيح (10: 32-34)</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كان لهم ثقة بالرب (10: 35)</a:t>
            </a:r>
            <a:endParaRPr kumimoji="0" lang="ar-JO"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احتاجوا أن يثبتوا في الإيمان (10: 36)</a:t>
            </a: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اعتبروا من الأبرار (10: 38)</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228466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lang="ar-JO" sz="4000" b="1" dirty="0">
                <a:solidFill>
                  <a:srgbClr val="FFFFFF"/>
                </a:solidFill>
                <a:effectLst>
                  <a:outerShdw blurRad="38100" dist="38100" dir="2700000" algn="tl">
                    <a:srgbClr val="000000"/>
                  </a:outerShdw>
                </a:effectLst>
                <a:cs typeface="Arial" charset="0"/>
              </a:rPr>
              <a:t>26 فإنه إن أخطأنا باختيارنا بعدما أخذنا معرفة الحق لا تبقى بعد ذبيحة عن الخطايا 27 بل قبول دينونة مخيف و </a:t>
            </a:r>
            <a:r>
              <a:rPr lang="ar-JO" sz="4000" b="1" u="sng" dirty="0">
                <a:solidFill>
                  <a:srgbClr val="FFFFFF"/>
                </a:solidFill>
                <a:effectLst>
                  <a:outerShdw blurRad="38100" dist="38100" dir="2700000" algn="tl">
                    <a:srgbClr val="000000"/>
                  </a:outerShdw>
                </a:effectLst>
                <a:cs typeface="Arial" charset="0"/>
              </a:rPr>
              <a:t>غيرة نار عتيدة أن تأكل المضادين</a:t>
            </a:r>
            <a:r>
              <a:rPr lang="ar-JO" sz="4000" b="1" dirty="0">
                <a:solidFill>
                  <a:srgbClr val="FFFFFF"/>
                </a:solidFill>
                <a:effectLst>
                  <a:outerShdw blurRad="38100" dist="38100" dir="2700000" algn="tl">
                    <a:srgbClr val="000000"/>
                  </a:outerShdw>
                </a:effectLst>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0042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i="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فإذ قال جديداً </a:t>
            </a:r>
            <a:r>
              <a:rPr lang="ar-JO" sz="4000" b="1" i="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عتق</a:t>
            </a:r>
            <a:r>
              <a:rPr lang="ar-JO" sz="4000" b="1" i="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الأول و أما ما عتق و شاخ فهو قريب من </a:t>
            </a:r>
            <a:r>
              <a:rPr lang="ar-JO" sz="4000" b="1" i="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الإضمحلال</a:t>
            </a:r>
            <a:endParaRPr kumimoji="0" lang="en-US" sz="4000" b="1" i="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altLang="zh-CN" sz="4000" b="1" i="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67-68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lang="ar-JO" altLang="zh-CN" sz="4000" b="1" i="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الإضمحلال</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panose="020B0604020202020204" pitchFamily="34" charset="0"/>
                <a:ea typeface="ＭＳ Ｐゴシック" charset="0"/>
                <a:cs typeface="Arial" panose="020B0604020202020204" pitchFamily="34" charset="0"/>
              </a:rPr>
              <a:t>عبرانيين 8: 13</a:t>
            </a:r>
            <a:endParaRPr lang="en-US" dirty="0">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ar-JO" sz="5400" dirty="0"/>
              <a:t>لا تقنع الله أن يأتي بك إلى السماء باكراً</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3766964" y="5869259"/>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ar-JO" sz="6000" b="1" i="0"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11-6: 20</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1712563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4</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sz="6000" b="1" dirty="0">
                <a:solidFill>
                  <a:srgbClr val="000000"/>
                </a:solidFill>
                <a:latin typeface="Arial" panose="020B0604020202020204" pitchFamily="34" charset="0"/>
                <a:ea typeface="ＭＳ Ｐゴシック" charset="0"/>
                <a:cs typeface="Arial" panose="020B0604020202020204" pitchFamily="34" charset="0"/>
              </a:rPr>
              <a:t>10: 26-31</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8667697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12068"/>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لقد حدث ذلك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موت حنانيا و سفيرة</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 5: 1-11</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الإساءة لمائدة الرب</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كو 11: 30</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الخطايا تؤدي للموت</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يو 5: 16-17</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البعض يخلص كما بنار</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كو 3: 15</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59763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في الملصقات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266ت</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هل يجب أن نكون واحداً من الإثنين ؟</a:t>
            </a:r>
            <a:endPar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الأرمينيين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أو</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المصلحين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حقيقة      الإرتداد</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الضمان       الأبدي</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القوة</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فقدان       الخلاص</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كثيرون سيسقطون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الضعف</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CC"/>
                </a:solidFill>
                <a:latin typeface="Arial" charset="0"/>
                <a:ea typeface="ＭＳ Ｐゴシック" charset="0"/>
                <a:cs typeface="Arial" charset="0"/>
              </a:rPr>
              <a:t>نظرية الشركاء لديها كل نقاط القوة و لا نقاط ضعف فيها</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557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i="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i="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79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470898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لذلك </a:t>
            </a:r>
            <a:r>
              <a:rPr lang="ar-JO" sz="3200" b="1" dirty="0">
                <a:solidFill>
                  <a:srgbClr val="FFFF00"/>
                </a:solidFill>
                <a:latin typeface="Arial" panose="020B0604020202020204" pitchFamily="34" charset="0"/>
                <a:cs typeface="Arial" panose="020B0604020202020204" pitchFamily="34" charset="0"/>
              </a:rPr>
              <a:t>يسوع أيضاً </a:t>
            </a:r>
            <a:r>
              <a:rPr lang="ar-JO" sz="3200" b="1" dirty="0">
                <a:solidFill>
                  <a:srgbClr val="FFFFFF"/>
                </a:solidFill>
                <a:latin typeface="Arial" panose="020B0604020202020204" pitchFamily="34" charset="0"/>
                <a:cs typeface="Arial" panose="020B0604020202020204" pitchFamily="34" charset="0"/>
              </a:rPr>
              <a:t>لكي يقدس الشعب بدم نفسه </a:t>
            </a:r>
            <a:r>
              <a:rPr lang="ar-JO" sz="3200" b="1" dirty="0">
                <a:solidFill>
                  <a:srgbClr val="FFFF00"/>
                </a:solidFill>
                <a:latin typeface="Arial" panose="020B0604020202020204" pitchFamily="34"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(عب 13: 12)</a:t>
            </a:r>
            <a:endPar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lang="en-US" sz="3200" b="1" dirty="0">
              <a:solidFill>
                <a:srgbClr val="FFFFFF"/>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3200" b="1" dirty="0">
              <a:solidFill>
                <a:srgbClr val="FFFFFF"/>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charset="0"/>
                <a:ea typeface="ＭＳ Ｐゴシック" charset="0"/>
                <a:cs typeface="Arial" charset="0"/>
              </a:rPr>
              <a:t>التطبيق : غادر أورشليم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307818"/>
            <a:ext cx="3563888" cy="2246769"/>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chemeClr val="accent6">
                    <a:lumMod val="40000"/>
                    <a:lumOff val="60000"/>
                  </a:schemeClr>
                </a:solidFill>
                <a:latin typeface="Arial" panose="020B0604020202020204" pitchFamily="34" charset="0"/>
                <a:cs typeface="Arial" panose="020B0604020202020204" pitchFamily="34" charset="0"/>
              </a:rPr>
              <a:t>فلنخرج إذاً إليه خارج المحلة </a:t>
            </a:r>
            <a:r>
              <a:rPr lang="ar-JO" sz="3200" b="1" dirty="0">
                <a:solidFill>
                  <a:srgbClr val="FFFFFF"/>
                </a:solidFill>
                <a:latin typeface="Arial" panose="020B0604020202020204" pitchFamily="34" charset="0"/>
                <a:cs typeface="Arial" panose="020B0604020202020204" pitchFamily="34" charset="0"/>
              </a:rPr>
              <a:t>حاملين عاره</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3200" b="1" dirty="0">
                <a:solidFill>
                  <a:srgbClr val="FFFFFF"/>
                </a:solidFill>
                <a:latin typeface="Arial" panose="020B0604020202020204" pitchFamily="34" charset="0"/>
                <a:cs typeface="Arial" panose="020B0604020202020204" pitchFamily="34" charset="0"/>
              </a:rPr>
              <a:t>عب 13: 13</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7017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لماذا هم مهمون ؟</a:t>
            </a:r>
            <a:endParaRPr lang="en-US" sz="3600" b="1" i="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قصة انحدار وسقوط الحضارة الغربية. إنها قصة رجال أقوياء غير مألوفين ، رجال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أشرار لا يسبر غورهم. . . المرتدون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كيفين سوانسون</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559603"/>
      </p:ext>
    </p:extLst>
  </p:cSld>
  <p:clrMapOvr>
    <a:masterClrMapping/>
  </p:clrMapOvr>
  <p:transition>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1"/>
            <a:ext cx="9109486" cy="79068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قدم نفسك له</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759507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الخلاص</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931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ar-JO" sz="3600" b="1" kern="1200" dirty="0">
                <a:solidFill>
                  <a:srgbClr val="FFFFFF"/>
                </a:solidFill>
                <a:effectLst>
                  <a:glow rad="152400">
                    <a:schemeClr val="tx1"/>
                  </a:glow>
                </a:effectLst>
                <a:latin typeface="Arial" charset="0"/>
                <a:ea typeface="ＭＳ Ｐゴシック" charset="0"/>
                <a:cs typeface="Arial" charset="0"/>
              </a:rPr>
              <a:t>ماذا يعلم</a:t>
            </a:r>
            <a:br>
              <a:rPr lang="ar-JO" sz="3600" b="1" kern="1200" dirty="0">
                <a:solidFill>
                  <a:srgbClr val="FFFFFF"/>
                </a:solidFill>
                <a:effectLst>
                  <a:glow rad="152400">
                    <a:schemeClr val="tx1"/>
                  </a:glow>
                </a:effectLst>
                <a:latin typeface="Arial" charset="0"/>
                <a:ea typeface="ＭＳ Ｐゴシック" charset="0"/>
                <a:cs typeface="Arial" charset="0"/>
              </a:rPr>
            </a:br>
            <a:r>
              <a:rPr lang="ar-JO" sz="3600" b="1" kern="1200" dirty="0">
                <a:solidFill>
                  <a:srgbClr val="FFFFFF"/>
                </a:solidFill>
                <a:effectLst>
                  <a:glow rad="152400">
                    <a:schemeClr val="tx1"/>
                  </a:glow>
                </a:effectLst>
                <a:latin typeface="Arial" charset="0"/>
                <a:ea typeface="ＭＳ Ｐゴシック" charset="0"/>
                <a:cs typeface="Arial" charset="0"/>
              </a:rPr>
              <a:t>المرتدون ؟</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نثنائيل      هوثورن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مارك   توين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جون  ديوي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كارل ماركس</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تشارلز داروين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جين – بول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سارتر</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فردريك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نيتشه</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إزالة التعليم            في المنزل</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لم يخلق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نحن تطورنا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يوجد إله</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972695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ar-JO"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فلسفة إلحادية</a:t>
            </a:r>
            <a:endParaRPr lang="en-US"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نيتشه ميت</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b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الله، 1900</a:t>
            </a: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8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 ميت</a:t>
            </a:r>
            <a:r>
              <a:rPr kumimoji="0" lang="en-US" sz="8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altLang="ja-JP" sz="6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ja-JP" sz="6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نيتشه، 1883</a:t>
            </a:r>
            <a:endParaRPr kumimoji="0" lang="en-US" sz="6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56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روب بيل و أوبرا وينفري</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834373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8545</TotalTime>
  <Words>3938</Words>
  <Application>Microsoft Macintosh PowerPoint</Application>
  <PresentationFormat>On-screen Show (4:3)</PresentationFormat>
  <Paragraphs>401</Paragraphs>
  <Slides>62</Slides>
  <Notes>60</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62</vt:i4>
      </vt:variant>
    </vt:vector>
  </HeadingPairs>
  <TitlesOfParts>
    <vt:vector size="86" baseType="lpstr">
      <vt:lpstr>26</vt:lpstr>
      <vt:lpstr>BONES</vt:lpstr>
      <vt:lpstr>Times</vt:lpstr>
      <vt:lpstr>Arial</vt:lpstr>
      <vt:lpstr>Calibri</vt:lpstr>
      <vt:lpstr>Comic Sans MS</vt:lpstr>
      <vt:lpstr>Garamond</vt:lpstr>
      <vt:lpstr>Monotype Sorts</vt:lpstr>
      <vt:lpstr>Tahoma</vt:lpstr>
      <vt:lpstr>Times New Roman</vt:lpstr>
      <vt:lpstr>Verdana</vt:lpstr>
      <vt:lpstr>Wingdings</vt:lpstr>
      <vt:lpstr>49_Blank Presentation</vt:lpstr>
      <vt:lpstr>16_Blank Presentation</vt:lpstr>
      <vt:lpstr>3_Ripple</vt:lpstr>
      <vt:lpstr>3_Blank Presentation</vt:lpstr>
      <vt:lpstr>1_Blank Presentation</vt:lpstr>
      <vt:lpstr>51_Blank Presentation</vt:lpstr>
      <vt:lpstr>Stream</vt:lpstr>
      <vt:lpstr>untitled 1</vt:lpstr>
      <vt:lpstr>14 Literary 2 - Dead Sea Scrolls</vt:lpstr>
      <vt:lpstr>4_Stream</vt:lpstr>
      <vt:lpstr>3_Default Design</vt:lpstr>
      <vt:lpstr>1_Curtain Call</vt:lpstr>
      <vt:lpstr>ميراث المؤمن</vt:lpstr>
      <vt:lpstr>المرتدون لا يرتدون علامات الأسماء</vt:lpstr>
      <vt:lpstr>المرتدون يدمرون من الداخل</vt:lpstr>
      <vt:lpstr>من هم            المرتدون ؟</vt:lpstr>
      <vt:lpstr>كتاب المرتد</vt:lpstr>
      <vt:lpstr>لماذا هم مهمون ؟</vt:lpstr>
      <vt:lpstr>ماذا يعلم المرتدون ؟</vt:lpstr>
      <vt:lpstr>فلسفة إلحادية</vt:lpstr>
      <vt:lpstr>روب بيل و أوبرا وينفري</vt:lpstr>
      <vt:lpstr>ميراث المؤمن</vt:lpstr>
      <vt:lpstr>الخلاص بالإيمان لكن المكافآت بالأعمال</vt:lpstr>
      <vt:lpstr>خلاصنا مضمون لكن المنشقين يخسرون المكافآت</vt:lpstr>
      <vt:lpstr>العبرانيين</vt:lpstr>
      <vt:lpstr>كيف نعرف أن القراء كانوا يهوداً ؟</vt:lpstr>
      <vt:lpstr>كان القراء يهوداً مسيحيين</vt:lpstr>
      <vt:lpstr>هل يجب علي أن ارجع ؟</vt:lpstr>
      <vt:lpstr>سمو المسيح في سفر العبرانيين</vt:lpstr>
      <vt:lpstr>سفر ما هو أفضل</vt:lpstr>
      <vt:lpstr>المسيح متفوق  في شخصه  (1: 1-4: 13)</vt:lpstr>
      <vt:lpstr>5 تحذيرات في العبرانيين</vt:lpstr>
      <vt:lpstr>تحذير 1</vt:lpstr>
      <vt:lpstr>تحذير 2</vt:lpstr>
      <vt:lpstr>تحذير 3</vt:lpstr>
      <vt:lpstr>تحذير 4</vt:lpstr>
      <vt:lpstr>تحذير 5</vt:lpstr>
      <vt:lpstr>تحذير 3</vt:lpstr>
      <vt:lpstr>استحالة (عب 6: 4-6)</vt:lpstr>
      <vt:lpstr>لا يمكن التوبة عن الإرتداد لأنك ستكون ميتاً  (عب 6: 4-8)</vt:lpstr>
      <vt:lpstr>هل سيذهب بعض المؤمنين إلى جهنم ؟</vt:lpstr>
      <vt:lpstr>ما هو الخطر في 6: 4-8 ؟</vt:lpstr>
      <vt:lpstr>أعتقد أن القراء               عاشوا في إسرائيل</vt:lpstr>
      <vt:lpstr>أطلال قمران</vt:lpstr>
      <vt:lpstr>إسرائيل  (67-68 م)</vt:lpstr>
      <vt:lpstr>الحرب اليهودية (66-73 م)</vt:lpstr>
      <vt:lpstr>حصار سور أورشليم (70 م)</vt:lpstr>
      <vt:lpstr>حرم الهيكل</vt:lpstr>
      <vt:lpstr>الهيكل من الشرق</vt:lpstr>
      <vt:lpstr>قلعة أنطونيا</vt:lpstr>
      <vt:lpstr>Antonia Fortress Leveled</vt:lpstr>
      <vt:lpstr>تسوية      قلعة     أنطونيا</vt:lpstr>
      <vt:lpstr>الهجوم على الهيكل</vt:lpstr>
      <vt:lpstr>مؤمنو أورشليم</vt:lpstr>
      <vt:lpstr>هل يجب على المؤمنين                   أن يبقوا و يحاربوا ؟</vt:lpstr>
      <vt:lpstr>هروب مؤمني أورشليم</vt:lpstr>
      <vt:lpstr>أورشليم في القرن الأول</vt:lpstr>
      <vt:lpstr>ما الذي حدث للمؤمنين في أورشليم ؟</vt:lpstr>
      <vt:lpstr>تحذير 3</vt:lpstr>
      <vt:lpstr>تحذير 4</vt:lpstr>
      <vt:lpstr>فإنه إن أخطأنا باختيارنا بعدما أخذنا معرفة الحق لا تبقى بعد ذبيحة عن الخطايا بل قبول دينونة مخيف و غيرة نار عتيدة أن تأكل المضادين  (عب 10: 26-27)</vt:lpstr>
      <vt:lpstr>لماذا المؤمنون ؟</vt:lpstr>
      <vt:lpstr>النار</vt:lpstr>
      <vt:lpstr>عبرانيين 8: 13</vt:lpstr>
      <vt:lpstr>لا تقنع الله أن يأتي بك إلى السماء باكراً</vt:lpstr>
      <vt:lpstr>تحذير 3</vt:lpstr>
      <vt:lpstr>تحذير 4</vt:lpstr>
      <vt:lpstr>لقد حدث ذلك</vt:lpstr>
      <vt:lpstr>المشكلة في الملصقات</vt:lpstr>
      <vt:lpstr>الحكم المستقبلي للملوك الخدام</vt:lpstr>
      <vt:lpstr>التطبيق : غادر أورشليم</vt:lpstr>
      <vt:lpstr>قدم نفسك له</vt:lpstr>
      <vt:lpstr>Black</vt:lpstr>
      <vt:lpstr>    الخلاصBibleStudyDownloads.org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227</cp:revision>
  <dcterms:created xsi:type="dcterms:W3CDTF">2014-08-02T06:39:19Z</dcterms:created>
  <dcterms:modified xsi:type="dcterms:W3CDTF">2023-11-05T01:23:38Z</dcterms:modified>
</cp:coreProperties>
</file>